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20532-72DD-4021-9540-8859EA02ADCF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24E0338-56D9-453F-8FCA-FAE85F8BCF2B}" type="par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32C5B236-FE49-4633-B7BC-DBFE9A33AB48}" type="sibTrans" cxnId="{1DEEE159-82B6-4456-A641-C72368D4EC8D}">
      <dgm:prSet/>
      <dgm:spPr/>
      <dgm:t>
        <a:bodyPr/>
        <a:lstStyle/>
        <a:p>
          <a:pPr rtl="1"/>
          <a:endParaRPr lang="en-US" sz="900"/>
        </a:p>
      </dgm:t>
    </dgm:pt>
    <dgm:pt modelId="{4ED8C2BC-0194-4067-8E7D-20DB68DED572}">
      <dgm:prSet phldrT="[Text]" custT="1"/>
      <dgm:spPr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4D16AD1F-6ADF-48F0-842C-161331EBF17E}" type="pres">
      <dgm:prSet presAssocID="{A0120532-72DD-4021-9540-8859EA02ADCF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xfrm>
          <a:off x="992" y="2530739"/>
          <a:ext cx="892968" cy="357187"/>
        </a:xfrm>
        <a:prstGeom prst="chevron">
          <a:avLst/>
        </a:prstGeom>
      </dgm:spPr>
    </dgm:pt>
    <dgm:pt modelId="{7CA321BF-1E1E-4773-9E28-CE9D76554121}" type="pres">
      <dgm:prSet presAssocID="{32C5B236-FE49-4633-B7BC-DBFE9A33AB48}" presName="parTxOnlySpace" presStyleCnt="0"/>
      <dgm:spPr/>
    </dgm:pt>
    <dgm:pt modelId="{E765566C-5F20-4750-95B9-911EE6F280DB}" type="pres">
      <dgm:prSet presAssocID="{4ED8C2BC-0194-4067-8E7D-20DB68DED572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713512-82D0-4112-971F-A034F31CFD1B}" type="pres">
      <dgm:prSet presAssocID="{6EFD859A-F7AF-4D9F-B272-AAE9E2FB7F5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62F2A-4A13-4495-902E-7A5609F39CAD}" srcId="{A8C357CE-145D-468E-8D37-029035D70AAD}" destId="{A9583399-3EB9-4208-BC30-E0A551DB931F}" srcOrd="4" destOrd="0" parTransId="{E994EE27-E6FE-4285-9B3B-C4487EB76F15}" sibTransId="{28B68E61-BD02-4C25-A887-76D3FFB3108D}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7A0CE251-983E-4B2F-B01B-3577AEF249B7}" srcId="{A8C357CE-145D-468E-8D37-029035D70AAD}" destId="{3BD80D6B-D3BC-42A1-A40C-BB4E029A4180}" srcOrd="3" destOrd="0" parTransId="{73C89BE7-DF6B-410A-BEAA-66311DFA895E}" sibTransId="{6EFD859A-F7AF-4D9F-B272-AAE9E2FB7F59}"/>
    <dgm:cxn modelId="{1DEEE159-82B6-4456-A641-C72368D4EC8D}" srcId="{A8C357CE-145D-468E-8D37-029035D70AAD}" destId="{A0120532-72DD-4021-9540-8859EA02ADCF}" srcOrd="0" destOrd="0" parTransId="{D24E0338-56D9-453F-8FCA-FAE85F8BCF2B}" sibTransId="{32C5B236-FE49-4633-B7BC-DBFE9A33AB48}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E17C27A5-CF1F-4617-B978-26D1D6E14C05}" srcId="{A8C357CE-145D-468E-8D37-029035D70AAD}" destId="{4ED8C2BC-0194-4067-8E7D-20DB68DED572}" srcOrd="1" destOrd="0" parTransId="{407E7EEA-FDAE-4568-87E7-2179266EB0C2}" sibTransId="{DD9E3549-2C12-4603-9C72-8C725FFF6E9F}"/>
    <dgm:cxn modelId="{6FD4D1E4-3117-4AB7-8652-D22898827CAA}" srcId="{A8C357CE-145D-468E-8D37-029035D70AAD}" destId="{60E9A689-7F31-44B0-9720-BF32FF3E9B41}" srcOrd="2" destOrd="0" parTransId="{2AB5D6A7-1340-460C-9AC8-D27226891F89}" sibTransId="{C481E603-D97D-4689-8896-99221E96FB51}"/>
    <dgm:cxn modelId="{770FE4E7-207C-4728-8BC0-DDDA8FC1505E}" type="presOf" srcId="{A0120532-72DD-4021-9540-8859EA02ADCF}" destId="{4D16AD1F-6ADF-48F0-842C-161331EBF17E}" srcOrd="0" destOrd="0" presId="urn:microsoft.com/office/officeart/2005/8/layout/chevron1"/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072EFEDD-AD8E-4DA8-96A0-6AD5173E0A89}" type="presParOf" srcId="{7FB79482-1D58-4CA6-A408-CAD39F6E2E9E}" destId="{4D16AD1F-6ADF-48F0-842C-161331EBF17E}" srcOrd="0" destOrd="0" presId="urn:microsoft.com/office/officeart/2005/8/layout/chevron1"/>
    <dgm:cxn modelId="{05FEBCE0-C3EA-4401-953E-00D208E20491}" type="presParOf" srcId="{7FB79482-1D58-4CA6-A408-CAD39F6E2E9E}" destId="{7CA321BF-1E1E-4773-9E28-CE9D76554121}" srcOrd="1" destOrd="0" presId="urn:microsoft.com/office/officeart/2005/8/layout/chevron1"/>
    <dgm:cxn modelId="{97317609-DBE0-48BA-9402-EC2D13EF432A}" type="presParOf" srcId="{7FB79482-1D58-4CA6-A408-CAD39F6E2E9E}" destId="{E765566C-5F20-4750-95B9-911EE6F280DB}" srcOrd="2" destOrd="0" presId="urn:microsoft.com/office/officeart/2005/8/layout/chevron1"/>
    <dgm:cxn modelId="{69D3F179-E5FB-4A2F-BCD4-D364753D94B7}" type="presParOf" srcId="{7FB79482-1D58-4CA6-A408-CAD39F6E2E9E}" destId="{CD03EAF8-F2DA-48A2-8E6A-FB2C7FE8C557}" srcOrd="3" destOrd="0" presId="urn:microsoft.com/office/officeart/2005/8/layout/chevron1"/>
    <dgm:cxn modelId="{13230451-5839-4C1F-8A93-AD05B3FA42FB}" type="presParOf" srcId="{7FB79482-1D58-4CA6-A408-CAD39F6E2E9E}" destId="{17B078BD-D94C-4289-992F-6EA2093476CE}" srcOrd="4" destOrd="0" presId="urn:microsoft.com/office/officeart/2005/8/layout/chevron1"/>
    <dgm:cxn modelId="{E02E1419-742E-436F-A0B2-41905CE87A9E}" type="presParOf" srcId="{7FB79482-1D58-4CA6-A408-CAD39F6E2E9E}" destId="{4312FF04-17DA-49A8-918C-8727A06A1053}" srcOrd="5" destOrd="0" presId="urn:microsoft.com/office/officeart/2005/8/layout/chevron1"/>
    <dgm:cxn modelId="{BF08520D-0B1D-4995-A8FC-FD4361032C5A}" type="presParOf" srcId="{7FB79482-1D58-4CA6-A408-CAD39F6E2E9E}" destId="{3F654F5C-DAAF-4E8C-965A-6FC003F6DCB9}" srcOrd="6" destOrd="0" presId="urn:microsoft.com/office/officeart/2005/8/layout/chevron1"/>
    <dgm:cxn modelId="{93D14107-7B0A-4CA4-A33B-0861E53509C7}" type="presParOf" srcId="{7FB79482-1D58-4CA6-A408-CAD39F6E2E9E}" destId="{10713512-82D0-4112-971F-A034F31CFD1B}" srcOrd="7" destOrd="0" presId="urn:microsoft.com/office/officeart/2005/8/layout/chevron1"/>
    <dgm:cxn modelId="{57C5097F-8C1E-417A-9A52-E40348913D39}" type="presParOf" srcId="{7FB79482-1D58-4CA6-A408-CAD39F6E2E9E}" destId="{0D1155E9-797D-4881-919F-4864D6CAA0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02" y="0"/>
          <a:ext cx="1871256" cy="53603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0122" y="0"/>
        <a:ext cx="1335217" cy="536039"/>
      </dsp:txXfrm>
    </dsp:sp>
    <dsp:sp modelId="{E765566C-5F20-4750-95B9-911EE6F280DB}">
      <dsp:nvSpPr>
        <dsp:cNvPr id="0" name=""/>
        <dsp:cNvSpPr/>
      </dsp:nvSpPr>
      <dsp:spPr>
        <a:xfrm>
          <a:off x="1686233" y="0"/>
          <a:ext cx="1871256" cy="536039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54253" y="0"/>
        <a:ext cx="1335217" cy="536039"/>
      </dsp:txXfrm>
    </dsp:sp>
    <dsp:sp modelId="{17B078BD-D94C-4289-992F-6EA2093476CE}">
      <dsp:nvSpPr>
        <dsp:cNvPr id="0" name=""/>
        <dsp:cNvSpPr/>
      </dsp:nvSpPr>
      <dsp:spPr>
        <a:xfrm>
          <a:off x="3370364" y="0"/>
          <a:ext cx="1871256" cy="536039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38384" y="0"/>
        <a:ext cx="1335217" cy="536039"/>
      </dsp:txXfrm>
    </dsp:sp>
    <dsp:sp modelId="{3F654F5C-DAAF-4E8C-965A-6FC003F6DCB9}">
      <dsp:nvSpPr>
        <dsp:cNvPr id="0" name=""/>
        <dsp:cNvSpPr/>
      </dsp:nvSpPr>
      <dsp:spPr>
        <a:xfrm>
          <a:off x="5054495" y="0"/>
          <a:ext cx="1871256" cy="536039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22515" y="0"/>
        <a:ext cx="1335217" cy="536039"/>
      </dsp:txXfrm>
    </dsp:sp>
    <dsp:sp modelId="{0D1155E9-797D-4881-919F-4864D6CAA070}">
      <dsp:nvSpPr>
        <dsp:cNvPr id="0" name=""/>
        <dsp:cNvSpPr/>
      </dsp:nvSpPr>
      <dsp:spPr>
        <a:xfrm>
          <a:off x="6738625" y="0"/>
          <a:ext cx="1871256" cy="536039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06645" y="0"/>
        <a:ext cx="1335217" cy="536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0" y="0"/>
          <a:ext cx="1878481" cy="554623"/>
        </a:xfrm>
        <a:prstGeom prst="chevron">
          <a:avLst/>
        </a:prstGeom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9422" y="0"/>
        <a:ext cx="1323858" cy="554623"/>
      </dsp:txXfrm>
    </dsp:sp>
    <dsp:sp modelId="{E765566C-5F20-4750-95B9-911EE6F280DB}">
      <dsp:nvSpPr>
        <dsp:cNvPr id="0" name=""/>
        <dsp:cNvSpPr/>
      </dsp:nvSpPr>
      <dsp:spPr>
        <a:xfrm>
          <a:off x="1692743" y="0"/>
          <a:ext cx="1878481" cy="55462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055" y="0"/>
        <a:ext cx="1323858" cy="554623"/>
      </dsp:txXfrm>
    </dsp:sp>
    <dsp:sp modelId="{17B078BD-D94C-4289-992F-6EA2093476CE}">
      <dsp:nvSpPr>
        <dsp:cNvPr id="0" name=""/>
        <dsp:cNvSpPr/>
      </dsp:nvSpPr>
      <dsp:spPr>
        <a:xfrm>
          <a:off x="3383377" y="0"/>
          <a:ext cx="1878481" cy="55462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0689" y="0"/>
        <a:ext cx="1323858" cy="554623"/>
      </dsp:txXfrm>
    </dsp:sp>
    <dsp:sp modelId="{3F654F5C-DAAF-4E8C-965A-6FC003F6DCB9}">
      <dsp:nvSpPr>
        <dsp:cNvPr id="0" name=""/>
        <dsp:cNvSpPr/>
      </dsp:nvSpPr>
      <dsp:spPr>
        <a:xfrm>
          <a:off x="5074010" y="0"/>
          <a:ext cx="1878481" cy="55462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1322" y="0"/>
        <a:ext cx="1323858" cy="554623"/>
      </dsp:txXfrm>
    </dsp:sp>
    <dsp:sp modelId="{0D1155E9-797D-4881-919F-4864D6CAA070}">
      <dsp:nvSpPr>
        <dsp:cNvPr id="0" name=""/>
        <dsp:cNvSpPr/>
      </dsp:nvSpPr>
      <dsp:spPr>
        <a:xfrm>
          <a:off x="6764643" y="0"/>
          <a:ext cx="1878481" cy="55462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41955" y="0"/>
        <a:ext cx="1323858" cy="554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AD1F-6ADF-48F0-842C-161331EBF17E}">
      <dsp:nvSpPr>
        <dsp:cNvPr id="0" name=""/>
        <dsp:cNvSpPr/>
      </dsp:nvSpPr>
      <dsp:spPr>
        <a:xfrm>
          <a:off x="2114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از مزرعه تا سفره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76267" y="0"/>
        <a:ext cx="1333788" cy="548306"/>
      </dsp:txXfrm>
    </dsp:sp>
    <dsp:sp modelId="{E765566C-5F20-4750-95B9-911EE6F280DB}">
      <dsp:nvSpPr>
        <dsp:cNvPr id="0" name=""/>
        <dsp:cNvSpPr/>
      </dsp:nvSpPr>
      <dsp:spPr>
        <a:xfrm>
          <a:off x="1695999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970152" y="0"/>
        <a:ext cx="1333788" cy="548306"/>
      </dsp:txXfrm>
    </dsp:sp>
    <dsp:sp modelId="{17B078BD-D94C-4289-992F-6EA2093476CE}">
      <dsp:nvSpPr>
        <dsp:cNvPr id="0" name=""/>
        <dsp:cNvSpPr/>
      </dsp:nvSpPr>
      <dsp:spPr>
        <a:xfrm>
          <a:off x="3389883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ریسک ها</a:t>
          </a:r>
          <a:endParaRPr lang="en-US" sz="900" kern="1200" dirty="0"/>
        </a:p>
      </dsp:txBody>
      <dsp:txXfrm>
        <a:off x="3664036" y="0"/>
        <a:ext cx="1333788" cy="548306"/>
      </dsp:txXfrm>
    </dsp:sp>
    <dsp:sp modelId="{3F654F5C-DAAF-4E8C-965A-6FC003F6DCB9}">
      <dsp:nvSpPr>
        <dsp:cNvPr id="0" name=""/>
        <dsp:cNvSpPr/>
      </dsp:nvSpPr>
      <dsp:spPr>
        <a:xfrm>
          <a:off x="5083768" y="0"/>
          <a:ext cx="1882094" cy="54830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بازار هدف اولیه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7921" y="0"/>
        <a:ext cx="1333788" cy="548306"/>
      </dsp:txXfrm>
    </dsp:sp>
    <dsp:sp modelId="{0D1155E9-797D-4881-919F-4864D6CAA070}">
      <dsp:nvSpPr>
        <dsp:cNvPr id="0" name=""/>
        <dsp:cNvSpPr/>
      </dsp:nvSpPr>
      <dsp:spPr>
        <a:xfrm>
          <a:off x="6777653" y="0"/>
          <a:ext cx="1882094" cy="548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7051806" y="0"/>
        <a:ext cx="1333788" cy="54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E8BA-16EC-44B6-9844-62A0C97FDF0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0FB1-139C-44DE-B182-B9A1D2E4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3AE5-96AB-FDC2-50C0-19E124E85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5D05F-E508-07C5-F3EB-06E5554F5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5EE6-CB62-CAFB-9691-38E3F7B0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A4EF-F4A1-FD21-3165-A289DE5E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BA5B4-6A8D-C5CF-2D35-4028B912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8305-CBF0-0BDC-00DF-289BE48F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973DA-2AE1-6985-539E-431E227B2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55ED-E72D-602A-F3B2-DC4E1491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41ADB-3321-B29D-1D15-4673729F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1D17-24AF-944A-4D9E-9BC5711F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97F2E-30E6-BB61-C2F6-2DFB25A61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B46A5-6B7E-3953-27CF-AE68C224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7108-E28C-B176-EF74-A43EF125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05EC-A1DE-4E71-246F-292B3228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CE5F-9746-88C7-6D4C-08B562DA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FD12-87A5-B1C5-0D2F-6E18807F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3597B-57A9-D038-16B4-10238D13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7CFC-C685-9CED-643A-20B9D2BC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92BC-F4AA-6E46-9C17-6DDEE9B2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CC2F8-880A-FB8E-A865-EA2C6C10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3935-E91C-EB5B-079B-92AA7A16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EC47F-7B48-3F08-BF3B-335A7A9B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3508-2719-F65D-6304-D8CAC4C9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352D-E66B-FC8D-A6C5-FE3E4F2C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66B06-EE30-C18E-84AC-B83CF69D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52B5-AA7F-9B35-E8E8-64DC95A7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011C-CD7F-A47B-7EB7-C559695C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5D7E7-4EE5-5700-EB89-6F8A2C2CC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139C3-D05E-9169-1481-C96A19C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CD71A-4624-65FD-E4C9-1664AB40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9636-104C-507D-606C-6EE94767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36A1-BC5E-9114-6C33-170E6CB0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3434D-77FD-F788-0B62-06D10D87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162F3-4F64-A76C-94CA-167527F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F7C58-9B05-2ECE-D086-95ACC9035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0FBF6-B1B0-A982-FD1E-8C7CEEAF7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40A51-4432-492C-122D-E0CE8B20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A7962-6033-03EB-2507-1CF9A457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6F268-749D-A704-6D99-24B3466A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9B0A-FA84-2FD9-FAD6-C7C60EAA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BF55B-F645-94F6-023B-97C63239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37C69-558E-66C9-F2EE-F0AC370C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0BDF4-2BF5-E881-11EC-E2DAB9CC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9038D-1CC3-6209-B0D2-8788D43B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8960B-0CEA-DC5E-A075-57E2B8C9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13B3B-0ED7-701F-006A-7E93C731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AB4F-A8E4-2FA9-55A2-7CBBA7AB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954B1-DD7A-4D31-6FB9-43EB0DF4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0D307-69AD-25A5-C871-9920E3DB1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DB2CB-FE8F-73A6-D289-161F6B2E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45F98-A51D-AC73-5053-68B129E3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2E18-7DDF-F682-F226-CB0D03D1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9708-7D72-7374-E3D4-0AB7E213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7AC61-E319-A4FE-6D25-278785EB4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ADA6C-098A-13BA-4DF9-C4614CFA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149B4-EB1D-E116-2E35-BE5D90D6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4EE2F-9D65-FCCF-B33C-DA8DBA76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46099-4AA0-CC40-E12A-32CC0844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B973F-20DB-0DA7-8CE2-665ADBEC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6BDBB-2549-B557-E4DC-2690EEDF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FD0C6-7065-D315-128F-ABB9C694B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F3D2-99BC-483A-BED2-36D8B0193A0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71C5-62BC-9FA7-6503-84168B615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A22F-9672-290B-EF1F-2BB2AEA14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7.jpg"/><Relationship Id="rId7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diagramDrawing" Target="../diagrams/drawing3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8.jp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1.png"/><Relationship Id="rId7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diagramDrawing" Target="../diagrams/drawing4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5.png"/><Relationship Id="rId7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diagramDrawing" Target="../diagrams/drawing5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21.jpeg"/><Relationship Id="rId10" Type="http://schemas.microsoft.com/office/2007/relationships/diagramDrawing" Target="../diagrams/drawing6.xml"/><Relationship Id="rId4" Type="http://schemas.openxmlformats.org/officeDocument/2006/relationships/image" Target="../media/image20.jp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2.jp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3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8EA3D-EBB2-C57A-18BF-9A2DB365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9" y="334865"/>
            <a:ext cx="4543470" cy="3094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4646F-1B89-94B7-61A0-395E84EDEC8F}"/>
              </a:ext>
            </a:extLst>
          </p:cNvPr>
          <p:cNvSpPr txBox="1"/>
          <p:nvPr/>
        </p:nvSpPr>
        <p:spPr>
          <a:xfrm>
            <a:off x="6628852" y="1725802"/>
            <a:ext cx="44018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از مزرعه تا سفره</a:t>
            </a:r>
            <a:endParaRPr lang="ru-UA" sz="28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آبان ماه 1403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FB5C469-8145-4EF4-9F15-AB76FDC6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48614" y="3746329"/>
            <a:ext cx="6391656" cy="1569660"/>
          </a:xfrm>
        </p:spPr>
        <p:txBody>
          <a:bodyPr/>
          <a:lstStyle/>
          <a:p>
            <a:r>
              <a:rPr lang="fa-I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158B8-070B-D064-12D9-F322BD9D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727" t="26303" r="4273" b="46182"/>
          <a:stretch/>
        </p:blipFill>
        <p:spPr>
          <a:xfrm>
            <a:off x="5739660" y="3429000"/>
            <a:ext cx="5989598" cy="18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B389B-6A3A-9FDC-1560-CEBA11F82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03" y="2863230"/>
            <a:ext cx="5021319" cy="30219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4379F-BBAB-28CB-71CA-D31E275C6CF8}"/>
              </a:ext>
            </a:extLst>
          </p:cNvPr>
          <p:cNvSpPr txBox="1"/>
          <p:nvPr/>
        </p:nvSpPr>
        <p:spPr>
          <a:xfrm>
            <a:off x="5077838" y="525293"/>
            <a:ext cx="637161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ایمنی و سلامت ما در ارتباط با چیست؟</a:t>
            </a:r>
          </a:p>
          <a:p>
            <a:pPr algn="ctr">
              <a:lnSpc>
                <a:spcPct val="200000"/>
              </a:lnSpc>
            </a:pPr>
            <a:r>
              <a:rPr lang="fa-IR" sz="2000" dirty="0">
                <a:cs typeface="B Nazanin" panose="00000400000000000000" pitchFamily="2" charset="-78"/>
              </a:rPr>
              <a:t>کیفیت و ایمنی موادغذایی و محصولات کشاورزی بصورت مستقیم تاثیرگذارترین عامل در سلامت و ایمنی ماست!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33379-1A10-D730-6831-C7A1C0805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511" y="2514338"/>
            <a:ext cx="4505194" cy="25686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B5DD0-6EE6-4EBA-BE31-DD04092B4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78" y="1972876"/>
            <a:ext cx="3611534" cy="243330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317500"/>
          </a:effec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0FF919-CDF2-F3FB-33A8-EDB3FDDF6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721899"/>
              </p:ext>
            </p:extLst>
          </p:nvPr>
        </p:nvGraphicFramePr>
        <p:xfrm>
          <a:off x="0" y="-1"/>
          <a:ext cx="8611985" cy="53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6775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16004-C3F6-4F73-4F5C-57BDCEDE9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A8FC52-8132-B496-5E01-79C6FD9363F0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24014-6F23-B4AA-C7EB-FFB4812C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7F2E6-B347-6FC6-4856-199CD8A0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0F85F-471D-D22E-44D1-2EE6FCA8E993}"/>
              </a:ext>
            </a:extLst>
          </p:cNvPr>
          <p:cNvSpPr txBox="1"/>
          <p:nvPr/>
        </p:nvSpPr>
        <p:spPr>
          <a:xfrm>
            <a:off x="7252431" y="1697717"/>
            <a:ext cx="479691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ما چه می خوریم؟ (هرم غذایی ایرانی)</a:t>
            </a:r>
          </a:p>
          <a:p>
            <a:pPr algn="ctr">
              <a:lnSpc>
                <a:spcPct val="200000"/>
              </a:lnSpc>
            </a:pPr>
            <a:r>
              <a:rPr lang="fa-IR" sz="2000" dirty="0">
                <a:cs typeface="B Nazanin" panose="00000400000000000000" pitchFamily="2" charset="-78"/>
              </a:rPr>
              <a:t>براساس گزارش وزارت بهداشت، درمان و آموزش پزشکی هرم غذایی مورد استفاده در ایران با بیشینه مصرف در گروه نان و غلات به میزان </a:t>
            </a:r>
            <a:r>
              <a:rPr lang="fa-IR" sz="2000">
                <a:cs typeface="B Nazanin" panose="00000400000000000000" pitchFamily="2" charset="-78"/>
              </a:rPr>
              <a:t>6 تا 11 </a:t>
            </a:r>
            <a:r>
              <a:rPr lang="fa-IR" sz="2000" dirty="0">
                <a:cs typeface="B Nazanin" panose="00000400000000000000" pitchFamily="2" charset="-78"/>
              </a:rPr>
              <a:t>واحد است.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4854E-8C44-8D20-D32A-EA4B553A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8" y="819068"/>
            <a:ext cx="6184041" cy="475950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4032F9-B360-7E02-EFAB-0FF24EA96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108328"/>
              </p:ext>
            </p:extLst>
          </p:nvPr>
        </p:nvGraphicFramePr>
        <p:xfrm>
          <a:off x="1" y="-1"/>
          <a:ext cx="8645236" cy="55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514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3EFA-3215-9C77-3F27-97F44216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BE7890-BE59-748C-859C-00175395D4C6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E43D-0BBD-49E4-A047-A64D0D89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49387-7303-1DED-D649-82018738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E4F804-AD25-809E-88EA-6BC639144E55}"/>
              </a:ext>
            </a:extLst>
          </p:cNvPr>
          <p:cNvSpPr txBox="1"/>
          <p:nvPr/>
        </p:nvSpPr>
        <p:spPr>
          <a:xfrm>
            <a:off x="3681752" y="488583"/>
            <a:ext cx="8561667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منابع تامین غلات (بالاخص گندم و برنج) کشور از کجاست؟</a:t>
            </a:r>
          </a:p>
          <a:p>
            <a:pPr algn="ctr">
              <a:lnSpc>
                <a:spcPct val="200000"/>
              </a:lnSpc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E36EA-B2C8-FC73-39EE-945DC652C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56413" y="949672"/>
            <a:ext cx="2902919" cy="3830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 bag of rice spilling out of it&#10;&#10;Description automatically generated">
            <a:extLst>
              <a:ext uri="{FF2B5EF4-FFF2-40B4-BE49-F238E27FC236}">
                <a16:creationId xmlns:a16="http://schemas.microsoft.com/office/drawing/2014/main" id="{D0812779-3324-D798-A530-81788CC3E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82" y="2864854"/>
            <a:ext cx="2191148" cy="3214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9430E-FC84-BA94-393D-9E638A8CF3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55" t="19151" r="25408" b="32864"/>
          <a:stretch/>
        </p:blipFill>
        <p:spPr>
          <a:xfrm>
            <a:off x="5080213" y="3999373"/>
            <a:ext cx="4726959" cy="2570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8176D-9D13-F798-F17F-653561124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559" y="1192626"/>
            <a:ext cx="6344640" cy="28546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C286463-9F23-7FB9-A419-D1E20E65E494}"/>
              </a:ext>
            </a:extLst>
          </p:cNvPr>
          <p:cNvSpPr/>
          <p:nvPr/>
        </p:nvSpPr>
        <p:spPr>
          <a:xfrm>
            <a:off x="3232851" y="1087034"/>
            <a:ext cx="1847362" cy="1640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75-80</a:t>
            </a:r>
            <a:r>
              <a:rPr 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% 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تولید داخل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8F0DF8-C6A9-AF74-0680-C66BD914C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692866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295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461A-425D-0C92-76F5-2F52655F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D52DC-E395-BA09-D538-0CD64DE30906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B0627-50B5-C2DB-3375-8DDFAD3E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7FD33-FEAE-AF49-C81C-5753A3B2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98499-7693-A2D3-AAAC-598CDDF05143}"/>
              </a:ext>
            </a:extLst>
          </p:cNvPr>
          <p:cNvSpPr txBox="1"/>
          <p:nvPr/>
        </p:nvSpPr>
        <p:spPr>
          <a:xfrm>
            <a:off x="7348774" y="584462"/>
            <a:ext cx="441790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latin typeface="Arial"/>
                <a:cs typeface="B Nazanin" panose="00000400000000000000" pitchFamily="2" charset="-78"/>
              </a:rPr>
              <a:t>کنترل کیفیت محصولات کشاورزی ( واردات)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BA5BE-590A-5380-1C43-7C7080DB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0" y="688614"/>
            <a:ext cx="5670680" cy="2067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F253B-163D-8AAB-F36A-33524D75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727" y="2295933"/>
            <a:ext cx="4901136" cy="4061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D1EF9-95F0-39FE-ED0B-9C7E3CFFC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8" y="2438524"/>
            <a:ext cx="2709058" cy="33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F34DD-0939-11F5-C7AA-AD954B5AC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800" y="2522769"/>
            <a:ext cx="3061176" cy="242825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37EF9E1-5A0D-27FD-2CB2-C9B0BE5F6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112561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564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637C-79D0-7FE2-0CA7-D6379DFCA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284A4A-8DDA-5984-FB88-ED33EB6D3952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0CA91-72E0-6ACD-10C0-5A887703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5243A-99E8-7052-7C71-77556FED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E0F415-E341-E17B-A8D3-5DE354F247B7}"/>
              </a:ext>
            </a:extLst>
          </p:cNvPr>
          <p:cNvSpPr txBox="1"/>
          <p:nvPr/>
        </p:nvSpPr>
        <p:spPr>
          <a:xfrm>
            <a:off x="7208196" y="584878"/>
            <a:ext cx="387266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latin typeface="Arial"/>
                <a:cs typeface="B Nazanin" panose="00000400000000000000" pitchFamily="2" charset="-78"/>
              </a:rPr>
              <a:t>کنترل کیفیت محصولات کشاورزی ( تولید داخل)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85DB1-40EA-7D64-E1C6-34DC8307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09" y="908028"/>
            <a:ext cx="5273964" cy="156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C02524-CD08-5478-7174-8C8098565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031" y="2017175"/>
            <a:ext cx="3140886" cy="4342389"/>
          </a:xfrm>
          <a:prstGeom prst="rect">
            <a:avLst/>
          </a:prstGeom>
        </p:spPr>
      </p:pic>
      <p:pic>
        <p:nvPicPr>
          <p:cNvPr id="12" name="Picture 11" descr="A magnifying glass with a word&#10;&#10;Description automatically generated">
            <a:extLst>
              <a:ext uri="{FF2B5EF4-FFF2-40B4-BE49-F238E27FC236}">
                <a16:creationId xmlns:a16="http://schemas.microsoft.com/office/drawing/2014/main" id="{32ECDD88-FFDB-6B92-CE82-CEEBCAEDD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46" y="2569586"/>
            <a:ext cx="4763165" cy="3172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62B3E6-C05B-0F3F-58BB-F669B1029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76" y="1936506"/>
            <a:ext cx="2152650" cy="340995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800A9E-CC7A-BDBB-61DF-0FCF79B7C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501561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019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0F0E6-2627-3F3D-BECE-5789D7A5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3AAF0A-1E65-886E-D508-1AC4271D8422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1D71D-DB1D-7693-1806-0B0FEF30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5F749-7A49-D25D-666C-E0406452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97B7B-3BF7-3403-6758-250B825D926F}"/>
              </a:ext>
            </a:extLst>
          </p:cNvPr>
          <p:cNvSpPr txBox="1"/>
          <p:nvPr/>
        </p:nvSpPr>
        <p:spPr>
          <a:xfrm>
            <a:off x="5272391" y="686041"/>
            <a:ext cx="6628037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latin typeface="Arial"/>
                <a:cs typeface="B Nazanin" panose="00000400000000000000" pitchFamily="2" charset="-78"/>
              </a:rPr>
              <a:t>ریسک های ایمنی و بهداشتی مهم در زمینه محصولات کشاورزی</a:t>
            </a:r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D8BD42-60CD-4F7D-C98F-15303F376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24720"/>
              </p:ext>
            </p:extLst>
          </p:nvPr>
        </p:nvGraphicFramePr>
        <p:xfrm>
          <a:off x="709746" y="1111540"/>
          <a:ext cx="3189188" cy="4634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89188">
                  <a:extLst>
                    <a:ext uri="{9D8B030D-6E8A-4147-A177-3AD203B41FA5}">
                      <a16:colId xmlns:a16="http://schemas.microsoft.com/office/drawing/2014/main" val="4111322517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tests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a-IR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انواع آزمون ها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85625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Metal</a:t>
                      </a:r>
                      <a:r>
                        <a:rPr lang="fa-IR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فلزات سنگین</a:t>
                      </a:r>
                      <a:endParaRPr lang="en-US" sz="19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60872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GMO        </a:t>
                      </a:r>
                      <a:r>
                        <a:rPr lang="fa-IR" sz="19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تراریختگی</a:t>
                      </a:r>
                      <a:r>
                        <a:rPr lang="en-US" sz="19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551837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Mycotoxin-Aflatoxin   </a:t>
                      </a:r>
                      <a:r>
                        <a:rPr lang="fa-IR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مایکوتوکسین و آفلاتوکسین</a:t>
                      </a:r>
                      <a:endParaRPr lang="en-US" sz="19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0579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 residue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باقیمانده سموم آفات</a:t>
                      </a:r>
                      <a:endParaRPr lang="en-US" sz="19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01810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Microbiology</a:t>
                      </a:r>
                      <a:r>
                        <a:rPr lang="fa-IR" sz="19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میکروبیولوژی</a:t>
                      </a:r>
                      <a:endParaRPr lang="en-US" sz="19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38411"/>
                  </a:ext>
                </a:extLst>
              </a:tr>
            </a:tbl>
          </a:graphicData>
        </a:graphic>
      </p:graphicFrame>
      <p:pic>
        <p:nvPicPr>
          <p:cNvPr id="7" name="Content Placeholder 8" descr="A picture containing grass, outdoor, sitting, field&#10;&#10;Description automatically generated">
            <a:extLst>
              <a:ext uri="{FF2B5EF4-FFF2-40B4-BE49-F238E27FC236}">
                <a16:creationId xmlns:a16="http://schemas.microsoft.com/office/drawing/2014/main" id="{F2534D20-79F5-FDFF-662B-E8FD6D57F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9" t="33501" r="20340" b="8420"/>
          <a:stretch/>
        </p:blipFill>
        <p:spPr>
          <a:xfrm>
            <a:off x="8255532" y="2017175"/>
            <a:ext cx="3566215" cy="2475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DDE426F6-9CA1-56D0-A17E-BD9A2EAAA9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95" t="1976" r="7683" b="38436"/>
          <a:stretch/>
        </p:blipFill>
        <p:spPr>
          <a:xfrm>
            <a:off x="4021855" y="1827135"/>
            <a:ext cx="3566216" cy="2553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E34885-ADFE-F484-5B97-5D7C6A8CB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/>
        </p:blipFill>
        <p:spPr bwMode="auto">
          <a:xfrm>
            <a:off x="6178034" y="3624525"/>
            <a:ext cx="3566215" cy="2331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72571B-BD78-4DBE-E084-326279464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791586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8298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389F-0877-E239-F714-F69FA62A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E9BBE7-F0FF-5FF0-7789-392965913B00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42A3E-5D19-2EE7-1B4C-F1C05DFC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77005-C7EB-FBA2-CB82-330DFEFF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5450E6-16EA-C5B7-69D9-FBB4FBA19A7C}"/>
              </a:ext>
            </a:extLst>
          </p:cNvPr>
          <p:cNvSpPr txBox="1">
            <a:spLocks/>
          </p:cNvSpPr>
          <p:nvPr/>
        </p:nvSpPr>
        <p:spPr>
          <a:xfrm>
            <a:off x="609599" y="435290"/>
            <a:ext cx="10243389" cy="70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b="1" dirty="0">
                <a:latin typeface="Arial"/>
                <a:cs typeface="B Nazanin" panose="00000400000000000000" pitchFamily="2" charset="-78"/>
              </a:rPr>
              <a:t>محصولات کشاورزی هدف اولیه</a:t>
            </a:r>
            <a:endParaRPr lang="en-CH" sz="2800" b="1" dirty="0"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11" name="Picture 10" descr="A map of Iran with different countries/regions&#10;&#10;Description automatically generated">
            <a:extLst>
              <a:ext uri="{FF2B5EF4-FFF2-40B4-BE49-F238E27FC236}">
                <a16:creationId xmlns:a16="http://schemas.microsoft.com/office/drawing/2014/main" id="{664E8859-2CBC-BBFE-A40E-E44EBEC7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7" y="1135406"/>
            <a:ext cx="5247067" cy="4669889"/>
          </a:xfrm>
          <a:prstGeom prst="rect">
            <a:avLst/>
          </a:prstGeom>
        </p:spPr>
      </p:pic>
      <p:pic>
        <p:nvPicPr>
          <p:cNvPr id="12" name="Picture 11" descr="A map of Iran with different colored areas&#10;&#10;Description automatically generated">
            <a:extLst>
              <a:ext uri="{FF2B5EF4-FFF2-40B4-BE49-F238E27FC236}">
                <a16:creationId xmlns:a16="http://schemas.microsoft.com/office/drawing/2014/main" id="{C90B6571-B8B5-1118-178F-A334B22B3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30" y="1173128"/>
            <a:ext cx="5068110" cy="461208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63D800-698A-CFA2-5E14-AD9E6AD83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84098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4460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13587-2191-F305-FAB9-84C2B59D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86264-DA55-0E2D-EEF1-294D20154419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EBCF7-C061-259A-0C9E-692B533F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41A86-04B4-54A0-3BB1-A4045EC5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8ED11F-5ED7-B7E9-20D2-AE6420099223}"/>
              </a:ext>
            </a:extLst>
          </p:cNvPr>
          <p:cNvSpPr txBox="1">
            <a:spLocks/>
          </p:cNvSpPr>
          <p:nvPr/>
        </p:nvSpPr>
        <p:spPr>
          <a:xfrm>
            <a:off x="2599314" y="374239"/>
            <a:ext cx="10243389" cy="70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b="1" dirty="0">
                <a:latin typeface="Arial"/>
                <a:cs typeface="B Nazanin" panose="00000400000000000000" pitchFamily="2" charset="-78"/>
              </a:rPr>
              <a:t>خدمات بازرسی پیشنهادی حوزه محصولات کشاورزی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AD92C-2C8A-0023-D624-6B35669C6454}"/>
              </a:ext>
            </a:extLst>
          </p:cNvPr>
          <p:cNvSpPr txBox="1"/>
          <p:nvPr/>
        </p:nvSpPr>
        <p:spPr>
          <a:xfrm>
            <a:off x="2521494" y="1307430"/>
            <a:ext cx="87227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نمونه برداری و بازرسی محصولات تولیدی در استانهای مختلف (گندم، برنج و ...)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آزمون نمونه های بازرسی شده در آزمایشگاههای تایید صلاحیت شده به منظور شناخت وضعیت موجود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شناسایی ریسک های ایمنی و بهداشتی محصولات تولیدی به منظور یافتن راهکارها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نمونه برداری و بازرسی خاک و آب مصرفی در فرآیند کشاورزی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کمک به بازنگری و تدوین استانداردهای مرتبط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صدور گواهی انطباق برای محصولات صادراتی به منظور تسهیل ورود به بازار هدف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نظارت بر تولیدات به منظور بهبود مستمر و ارتقای زنجیره تامین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9735A-D5A3-B82A-C147-4CB43072D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3" t="7091" r="33040" b="10324"/>
          <a:stretch/>
        </p:blipFill>
        <p:spPr bwMode="auto">
          <a:xfrm>
            <a:off x="507286" y="753363"/>
            <a:ext cx="1944969" cy="501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5E09B4-C198-4ED1-8D47-948A6F735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337886"/>
              </p:ext>
            </p:extLst>
          </p:nvPr>
        </p:nvGraphicFramePr>
        <p:xfrm>
          <a:off x="1" y="0"/>
          <a:ext cx="8661862" cy="5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503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366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زینب نقاش</dc:creator>
  <cp:lastModifiedBy>Koushan MAHMOUDI</cp:lastModifiedBy>
  <cp:revision>16</cp:revision>
  <dcterms:created xsi:type="dcterms:W3CDTF">2024-10-15T11:15:22Z</dcterms:created>
  <dcterms:modified xsi:type="dcterms:W3CDTF">2024-10-26T06:03:03Z</dcterms:modified>
</cp:coreProperties>
</file>